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4"/>
  </p:notesMasterIdLst>
  <p:handoutMasterIdLst>
    <p:handoutMasterId r:id="rId5"/>
  </p:handoutMasterIdLst>
  <p:sldIdLst>
    <p:sldId id="1101" r:id="rId2"/>
    <p:sldId id="971" r:id="rId3"/>
  </p:sldIdLst>
  <p:sldSz cx="9144000" cy="6858000" type="screen4x3"/>
  <p:notesSz cx="6935788" cy="9220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2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2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2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2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33"/>
    <a:srgbClr val="E0A500"/>
    <a:srgbClr val="E6AD3C"/>
    <a:srgbClr val="B2B2B2"/>
    <a:srgbClr val="B4B4B4"/>
    <a:srgbClr val="BEBEBE"/>
    <a:srgbClr val="A42700"/>
    <a:srgbClr val="CBFF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7" autoAdjust="0"/>
    <p:restoredTop sz="94707" autoAdjust="0"/>
  </p:normalViewPr>
  <p:slideViewPr>
    <p:cSldViewPr>
      <p:cViewPr>
        <p:scale>
          <a:sx n="75" d="100"/>
          <a:sy n="75" d="100"/>
        </p:scale>
        <p:origin x="-756" y="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756" y="726"/>
      </p:cViewPr>
      <p:guideLst>
        <p:guide orient="horz" pos="2904"/>
        <p:guide pos="2184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97" tIns="46449" rIns="92897" bIns="46449" numCol="1" anchor="t" anchorCtr="0" compatLnSpc="1">
            <a:prstTxWarp prst="textNoShape">
              <a:avLst/>
            </a:prstTxWarp>
          </a:bodyPr>
          <a:lstStyle>
            <a:lvl1pPr defTabSz="930275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0650" y="0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97" tIns="46449" rIns="92897" bIns="46449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8238"/>
            <a:ext cx="30051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97" tIns="46449" rIns="92897" bIns="46449" numCol="1" anchor="b" anchorCtr="0" compatLnSpc="1">
            <a:prstTxWarp prst="textNoShape">
              <a:avLst/>
            </a:prstTxWarp>
          </a:bodyPr>
          <a:lstStyle>
            <a:lvl1pPr defTabSz="930275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0650" y="8758238"/>
            <a:ext cx="30051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97" tIns="46449" rIns="92897" bIns="46449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25E39639-50F2-4D32-B8B8-AADC86BA551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6833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03" tIns="46451" rIns="92903" bIns="46451" numCol="1" anchor="t" anchorCtr="0" compatLnSpc="1">
            <a:prstTxWarp prst="textNoShape">
              <a:avLst/>
            </a:prstTxWarp>
          </a:bodyPr>
          <a:lstStyle>
            <a:lvl1pPr defTabSz="930275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63" y="0"/>
            <a:ext cx="30051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03" tIns="46451" rIns="92903" bIns="46451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3638" y="690563"/>
            <a:ext cx="4611687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379913"/>
            <a:ext cx="5548312" cy="414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03" tIns="46451" rIns="92903" bIns="464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6650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03" tIns="46451" rIns="92903" bIns="46451" numCol="1" anchor="b" anchorCtr="0" compatLnSpc="1">
            <a:prstTxWarp prst="textNoShape">
              <a:avLst/>
            </a:prstTxWarp>
          </a:bodyPr>
          <a:lstStyle>
            <a:lvl1pPr defTabSz="930275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63" y="8756650"/>
            <a:ext cx="30051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03" tIns="46451" rIns="92903" bIns="46451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354EE7F6-0F7A-425A-A10C-F9664653F45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4767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AA0BBB-5531-4E3D-B28A-4CB14C4CF57C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590140-6A34-4E6F-8CBA-D8C8B55C74A4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0"/>
            <a:ext cx="685800" cy="5256213"/>
          </a:xfrm>
          <a:prstGeom prst="rect">
            <a:avLst/>
          </a:prstGeom>
          <a:gradFill rotWithShape="0">
            <a:gsLst>
              <a:gs pos="0">
                <a:srgbClr val="0033CC"/>
              </a:gs>
              <a:gs pos="100000">
                <a:schemeClr val="bg1"/>
              </a:gs>
            </a:gsLst>
            <a:lin ang="5400000" scaled="1"/>
          </a:gra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" name="Freeform 4"/>
          <p:cNvSpPr>
            <a:spLocks/>
          </p:cNvSpPr>
          <p:nvPr/>
        </p:nvSpPr>
        <p:spPr bwMode="auto">
          <a:xfrm flipH="1">
            <a:off x="1346200" y="1508125"/>
            <a:ext cx="7245350" cy="4572000"/>
          </a:xfrm>
          <a:custGeom>
            <a:avLst/>
            <a:gdLst/>
            <a:ahLst/>
            <a:cxnLst>
              <a:cxn ang="0">
                <a:pos x="4898" y="0"/>
              </a:cxn>
              <a:cxn ang="0">
                <a:pos x="0" y="0"/>
              </a:cxn>
              <a:cxn ang="0">
                <a:pos x="0" y="624"/>
              </a:cxn>
            </a:cxnLst>
            <a:rect l="0" t="0" r="r" b="b"/>
            <a:pathLst>
              <a:path w="4898" h="624">
                <a:moveTo>
                  <a:pt x="4898" y="0"/>
                </a:moveTo>
                <a:lnTo>
                  <a:pt x="0" y="0"/>
                </a:lnTo>
                <a:lnTo>
                  <a:pt x="0" y="624"/>
                </a:lnTo>
              </a:path>
            </a:pathLst>
          </a:custGeom>
          <a:noFill/>
          <a:ln w="12700" cmpd="sng">
            <a:solidFill>
              <a:srgbClr val="0033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63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98613" y="2185988"/>
            <a:ext cx="6962775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28600"/>
            <a:ext cx="1905000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28600"/>
            <a:ext cx="5562600" cy="5848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113" y="971550"/>
            <a:ext cx="3630612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7125" y="971550"/>
            <a:ext cx="3630613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221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54113" y="971550"/>
            <a:ext cx="7413625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62211" name="Rectangle 3"/>
          <p:cNvSpPr>
            <a:spLocks noChangeArrowheads="1"/>
          </p:cNvSpPr>
          <p:nvPr/>
        </p:nvSpPr>
        <p:spPr bwMode="auto">
          <a:xfrm>
            <a:off x="0" y="0"/>
            <a:ext cx="685800" cy="5256213"/>
          </a:xfrm>
          <a:prstGeom prst="rect">
            <a:avLst/>
          </a:prstGeom>
          <a:gradFill rotWithShape="0">
            <a:gsLst>
              <a:gs pos="0">
                <a:srgbClr val="0033CC"/>
              </a:gs>
              <a:gs pos="100000">
                <a:schemeClr val="bg1"/>
              </a:gs>
            </a:gsLst>
            <a:lin ang="5400000" scaled="1"/>
          </a:gra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6221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228600"/>
            <a:ext cx="7620000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62216" name="Line 8"/>
          <p:cNvSpPr>
            <a:spLocks noChangeShapeType="1"/>
          </p:cNvSpPr>
          <p:nvPr userDrawn="1"/>
        </p:nvSpPr>
        <p:spPr bwMode="auto">
          <a:xfrm>
            <a:off x="1066800" y="609600"/>
            <a:ext cx="76962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62217" name="Line 9"/>
          <p:cNvSpPr>
            <a:spLocks noChangeShapeType="1"/>
          </p:cNvSpPr>
          <p:nvPr userDrawn="1"/>
        </p:nvSpPr>
        <p:spPr bwMode="auto">
          <a:xfrm>
            <a:off x="8763000" y="609600"/>
            <a:ext cx="0" cy="556260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62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62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2210" grpId="0" autoUpdateAnimBg="0">
        <p:tmplLst>
          <p:tmpl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622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8622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62212" grpId="0" autoUpdateAnimBg="0"/>
    </p:bld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8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8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8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800" b="1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800" b="1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800" b="1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800" b="1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800" b="1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rgbClr val="0033CC"/>
        </a:buClr>
        <a:buFont typeface="Wingdings" pitchFamily="2" charset="2"/>
        <a:buChar char=""/>
        <a:defRPr kumimoji="1" sz="2400" b="1">
          <a:solidFill>
            <a:schemeClr val="accent1"/>
          </a:solidFill>
          <a:latin typeface="+mn-lt"/>
          <a:ea typeface="+mn-ea"/>
          <a:cs typeface="+mn-cs"/>
        </a:defRPr>
      </a:lvl1pPr>
      <a:lvl2pPr marL="476250" indent="-179388" algn="l" rtl="0" eaLnBrk="0" fontAlgn="base" hangingPunct="0">
        <a:spcBef>
          <a:spcPct val="20000"/>
        </a:spcBef>
        <a:spcAft>
          <a:spcPct val="0"/>
        </a:spcAft>
        <a:buClr>
          <a:srgbClr val="0033CC"/>
        </a:buClr>
        <a:buChar char="–"/>
        <a:defRPr kumimoji="1">
          <a:solidFill>
            <a:schemeClr val="tx1"/>
          </a:solidFill>
          <a:latin typeface="+mn-lt"/>
        </a:defRPr>
      </a:lvl2pPr>
      <a:lvl3pPr marL="750888" indent="-160338" algn="l" rtl="0" eaLnBrk="0" fontAlgn="base" hangingPunct="0">
        <a:spcBef>
          <a:spcPct val="20000"/>
        </a:spcBef>
        <a:spcAft>
          <a:spcPct val="0"/>
        </a:spcAft>
        <a:buClr>
          <a:srgbClr val="0033CC"/>
        </a:buClr>
        <a:buFont typeface="Wingdings" pitchFamily="2" charset="2"/>
        <a:buChar char=""/>
        <a:defRPr kumimoji="1" sz="1600">
          <a:solidFill>
            <a:schemeClr val="tx1"/>
          </a:solidFill>
          <a:latin typeface="+mn-lt"/>
        </a:defRPr>
      </a:lvl3pPr>
      <a:lvl4pPr marL="1035050" indent="-169863" algn="l" rtl="0" eaLnBrk="0" fontAlgn="base" hangingPunct="0">
        <a:spcBef>
          <a:spcPct val="20000"/>
        </a:spcBef>
        <a:spcAft>
          <a:spcPct val="0"/>
        </a:spcAft>
        <a:buClr>
          <a:srgbClr val="0033CC"/>
        </a:buClr>
        <a:buChar char="–"/>
        <a:defRPr kumimoji="1" sz="1600">
          <a:solidFill>
            <a:schemeClr val="tx1"/>
          </a:solidFill>
          <a:latin typeface="+mn-lt"/>
        </a:defRPr>
      </a:lvl4pPr>
      <a:lvl5pPr marL="1319213" indent="-109538" algn="l" rtl="0" eaLnBrk="0" fontAlgn="base" hangingPunct="0">
        <a:spcBef>
          <a:spcPct val="20000"/>
        </a:spcBef>
        <a:spcAft>
          <a:spcPct val="0"/>
        </a:spcAft>
        <a:buClr>
          <a:srgbClr val="0033CC"/>
        </a:buClr>
        <a:buFont typeface="Wingdings" pitchFamily="2" charset="2"/>
        <a:buChar char=""/>
        <a:defRPr kumimoji="1" sz="1600">
          <a:solidFill>
            <a:schemeClr val="tx1"/>
          </a:solidFill>
          <a:latin typeface="+mn-lt"/>
        </a:defRPr>
      </a:lvl5pPr>
      <a:lvl6pPr marL="1776413" indent="-109538" algn="l" rtl="0" eaLnBrk="0" fontAlgn="base" hangingPunct="0">
        <a:spcBef>
          <a:spcPct val="20000"/>
        </a:spcBef>
        <a:spcAft>
          <a:spcPct val="0"/>
        </a:spcAft>
        <a:buClr>
          <a:srgbClr val="0033CC"/>
        </a:buClr>
        <a:buFont typeface="Wingdings" pitchFamily="2" charset="2"/>
        <a:buChar char=""/>
        <a:defRPr kumimoji="1" sz="1600">
          <a:solidFill>
            <a:schemeClr val="tx1"/>
          </a:solidFill>
          <a:latin typeface="+mn-lt"/>
        </a:defRPr>
      </a:lvl6pPr>
      <a:lvl7pPr marL="2233613" indent="-109538" algn="l" rtl="0" eaLnBrk="0" fontAlgn="base" hangingPunct="0">
        <a:spcBef>
          <a:spcPct val="20000"/>
        </a:spcBef>
        <a:spcAft>
          <a:spcPct val="0"/>
        </a:spcAft>
        <a:buClr>
          <a:srgbClr val="0033CC"/>
        </a:buClr>
        <a:buFont typeface="Wingdings" pitchFamily="2" charset="2"/>
        <a:buChar char=""/>
        <a:defRPr kumimoji="1" sz="1600">
          <a:solidFill>
            <a:schemeClr val="tx1"/>
          </a:solidFill>
          <a:latin typeface="+mn-lt"/>
        </a:defRPr>
      </a:lvl7pPr>
      <a:lvl8pPr marL="2690813" indent="-109538" algn="l" rtl="0" eaLnBrk="0" fontAlgn="base" hangingPunct="0">
        <a:spcBef>
          <a:spcPct val="20000"/>
        </a:spcBef>
        <a:spcAft>
          <a:spcPct val="0"/>
        </a:spcAft>
        <a:buClr>
          <a:srgbClr val="0033CC"/>
        </a:buClr>
        <a:buFont typeface="Wingdings" pitchFamily="2" charset="2"/>
        <a:buChar char=""/>
        <a:defRPr kumimoji="1" sz="1600">
          <a:solidFill>
            <a:schemeClr val="tx1"/>
          </a:solidFill>
          <a:latin typeface="+mn-lt"/>
        </a:defRPr>
      </a:lvl8pPr>
      <a:lvl9pPr marL="3148013" indent="-109538" algn="l" rtl="0" eaLnBrk="0" fontAlgn="base" hangingPunct="0">
        <a:spcBef>
          <a:spcPct val="20000"/>
        </a:spcBef>
        <a:spcAft>
          <a:spcPct val="0"/>
        </a:spcAft>
        <a:buClr>
          <a:srgbClr val="0033CC"/>
        </a:buClr>
        <a:buFont typeface="Wingdings" pitchFamily="2" charset="2"/>
        <a:buChar char=""/>
        <a:defRPr kumimoji="1"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thsing@ieee.or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92213" y="1700213"/>
            <a:ext cx="7373937" cy="1997075"/>
          </a:xfrm>
        </p:spPr>
        <p:txBody>
          <a:bodyPr/>
          <a:lstStyle/>
          <a:p>
            <a:pPr algn="ctr">
              <a:spcAft>
                <a:spcPct val="50000"/>
              </a:spcAft>
            </a:pPr>
            <a:r>
              <a:rPr lang="en-US" b="0" dirty="0" smtClean="0">
                <a:solidFill>
                  <a:schemeClr val="bg2"/>
                </a:solidFill>
              </a:rPr>
              <a:t>Technology Entrepreneurship:</a:t>
            </a:r>
            <a:br>
              <a:rPr lang="en-US" b="0" dirty="0" smtClean="0">
                <a:solidFill>
                  <a:schemeClr val="bg2"/>
                </a:solidFill>
              </a:rPr>
            </a:br>
            <a:r>
              <a:rPr lang="en-US" b="0" dirty="0" smtClean="0">
                <a:solidFill>
                  <a:schemeClr val="bg2"/>
                </a:solidFill>
              </a:rPr>
              <a:t>Curiosity, Opportunity, Risk, and Money</a:t>
            </a:r>
            <a:r>
              <a:rPr lang="en-US" b="0" dirty="0">
                <a:solidFill>
                  <a:schemeClr val="bg2"/>
                </a:solidFill>
              </a:rPr>
              <a:t/>
            </a:r>
            <a:br>
              <a:rPr lang="en-US" b="0" dirty="0">
                <a:solidFill>
                  <a:schemeClr val="bg2"/>
                </a:solidFill>
              </a:rPr>
            </a:br>
            <a:r>
              <a:rPr lang="en-US" b="0" dirty="0">
                <a:solidFill>
                  <a:schemeClr val="bg2"/>
                </a:solidFill>
              </a:rPr>
              <a:t/>
            </a:r>
            <a:br>
              <a:rPr lang="en-US" b="0" dirty="0">
                <a:solidFill>
                  <a:schemeClr val="bg2"/>
                </a:solidFill>
              </a:rPr>
            </a:br>
            <a:r>
              <a:rPr lang="en-US" sz="2400" b="0" dirty="0" smtClean="0">
                <a:solidFill>
                  <a:srgbClr val="FF0000"/>
                </a:solidFill>
              </a:rPr>
              <a:t>L1.a- </a:t>
            </a:r>
            <a:r>
              <a:rPr lang="en-US" sz="2400" b="0" dirty="0" smtClean="0">
                <a:solidFill>
                  <a:srgbClr val="FF0000"/>
                </a:solidFill>
              </a:rPr>
              <a:t>ADSL Story: Lessons learned </a:t>
            </a:r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1384300" y="4312314"/>
            <a:ext cx="7027863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400" b="0" dirty="0" smtClean="0"/>
              <a:t>August &amp; September, 2013</a:t>
            </a:r>
            <a:r>
              <a:rPr lang="en-US" sz="2400" b="0" dirty="0"/>
              <a:t/>
            </a:r>
            <a:br>
              <a:rPr lang="en-US" sz="2400" b="0" dirty="0"/>
            </a:br>
            <a:r>
              <a:rPr lang="en-US" sz="2400" b="0" dirty="0">
                <a:solidFill>
                  <a:schemeClr val="tx1"/>
                </a:solidFill>
              </a:rPr>
              <a:t/>
            </a:r>
            <a:br>
              <a:rPr lang="en-US" sz="2400" b="0" dirty="0">
                <a:solidFill>
                  <a:schemeClr val="tx1"/>
                </a:solidFill>
              </a:rPr>
            </a:br>
            <a:r>
              <a:rPr lang="en-US" sz="2400" b="0" dirty="0">
                <a:solidFill>
                  <a:schemeClr val="tx1"/>
                </a:solidFill>
              </a:rPr>
              <a:t>T. Russell </a:t>
            </a:r>
            <a:r>
              <a:rPr lang="en-US" sz="2400" b="0" dirty="0" smtClean="0">
                <a:solidFill>
                  <a:schemeClr val="tx1"/>
                </a:solidFill>
              </a:rPr>
              <a:t>Hsing</a:t>
            </a:r>
          </a:p>
          <a:p>
            <a:pPr algn="ctr" eaLnBrk="0" hangingPunct="0"/>
            <a:r>
              <a:rPr lang="en-US" sz="2400" b="0" dirty="0" smtClean="0">
                <a:solidFill>
                  <a:schemeClr val="tx1"/>
                </a:solidFill>
              </a:rPr>
              <a:t>National </a:t>
            </a:r>
            <a:r>
              <a:rPr lang="en-US" sz="2400" b="0" dirty="0" err="1" smtClean="0">
                <a:solidFill>
                  <a:schemeClr val="tx1"/>
                </a:solidFill>
              </a:rPr>
              <a:t>Chiao</a:t>
            </a:r>
            <a:r>
              <a:rPr lang="en-US" sz="2400" b="0" dirty="0">
                <a:solidFill>
                  <a:schemeClr val="tx1"/>
                </a:solidFill>
              </a:rPr>
              <a:t> </a:t>
            </a:r>
            <a:r>
              <a:rPr lang="en-US" sz="2400" b="0" dirty="0" smtClean="0">
                <a:solidFill>
                  <a:schemeClr val="tx1"/>
                </a:solidFill>
              </a:rPr>
              <a:t>Tung University, Taiwan</a:t>
            </a:r>
            <a:r>
              <a:rPr lang="en-US" sz="2400" b="0" dirty="0">
                <a:solidFill>
                  <a:schemeClr val="tx1"/>
                </a:solidFill>
              </a:rPr>
              <a:t/>
            </a:r>
            <a:br>
              <a:rPr lang="en-US" sz="2400" b="0" dirty="0">
                <a:solidFill>
                  <a:schemeClr val="tx1"/>
                </a:solidFill>
              </a:rPr>
            </a:br>
            <a:r>
              <a:rPr lang="en-US" sz="2400" b="0" dirty="0">
                <a:solidFill>
                  <a:schemeClr val="tx1"/>
                </a:solidFill>
              </a:rPr>
              <a:t>Email: </a:t>
            </a:r>
            <a:r>
              <a:rPr lang="en-US" sz="2400" b="0" dirty="0">
                <a:hlinkClick r:id="rId3"/>
              </a:rPr>
              <a:t>thsing@ieee.org</a:t>
            </a:r>
            <a:r>
              <a:rPr lang="en-US" sz="1800" b="0" dirty="0">
                <a:solidFill>
                  <a:schemeClr val="tx1"/>
                </a:solidFill>
              </a:rPr>
              <a:t/>
            </a:r>
            <a:br>
              <a:rPr lang="en-US" sz="1800" b="0" dirty="0">
                <a:solidFill>
                  <a:schemeClr val="tx1"/>
                </a:solidFill>
              </a:rPr>
            </a:br>
            <a:endParaRPr lang="en-US" sz="1800" b="0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5460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87765"/>
            <a:ext cx="7620000" cy="896485"/>
          </a:xfrm>
        </p:spPr>
        <p:txBody>
          <a:bodyPr/>
          <a:lstStyle/>
          <a:p>
            <a:r>
              <a:rPr lang="en-US" sz="2000" b="0" dirty="0"/>
              <a:t>How Did I Create the ADSL Research Program at </a:t>
            </a:r>
            <a:r>
              <a:rPr lang="en-US" sz="2000" b="0" dirty="0" err="1"/>
              <a:t>Bellcore</a:t>
            </a:r>
            <a:r>
              <a:rPr lang="en-US" sz="2000" b="0" dirty="0"/>
              <a:t> in 1987? </a:t>
            </a:r>
            <a:r>
              <a:rPr lang="en-US" sz="2000" b="0" dirty="0" smtClean="0"/>
              <a:t>and the 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Lessons</a:t>
            </a:r>
            <a:r>
              <a:rPr lang="en-US" sz="2000" b="0" dirty="0"/>
              <a:t> I have </a:t>
            </a:r>
            <a:r>
              <a:rPr lang="en-US" sz="2000" b="0" dirty="0" smtClean="0"/>
              <a:t>learned !</a:t>
            </a:r>
            <a:r>
              <a:rPr lang="en-US" sz="2000" b="0" dirty="0"/>
              <a:t/>
            </a:r>
            <a:br>
              <a:rPr lang="en-US" sz="2000" b="0" dirty="0"/>
            </a:br>
            <a:r>
              <a:rPr lang="en-US" sz="2000" dirty="0"/>
              <a:t/>
            </a:r>
            <a:br>
              <a:rPr lang="en-US" sz="2000" dirty="0"/>
            </a:br>
            <a:endParaRPr lang="en-US" altLang="zh-TW" sz="2000" b="0" dirty="0" smtClean="0">
              <a:ea typeface="新細明體" pitchFamily="18" charset="-12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54113" y="702245"/>
            <a:ext cx="7413625" cy="5374705"/>
          </a:xfrm>
        </p:spPr>
        <p:txBody>
          <a:bodyPr/>
          <a:lstStyle/>
          <a:p>
            <a:pPr marL="0" indent="0">
              <a:buNone/>
            </a:pPr>
            <a:endParaRPr lang="en-US" altLang="zh-TW" dirty="0" smtClean="0">
              <a:ea typeface="新細明體" pitchFamily="18" charset="-120"/>
            </a:endParaRPr>
          </a:p>
          <a:p>
            <a:pPr lvl="0"/>
            <a:r>
              <a:rPr lang="en-US" sz="2100" b="0" dirty="0">
                <a:latin typeface="Times New Roman" pitchFamily="18" charset="0"/>
                <a:cs typeface="Times New Roman" pitchFamily="18" charset="0"/>
              </a:rPr>
              <a:t>How the ADSL project was initialized and created in the Bell</a:t>
            </a:r>
          </a:p>
          <a:p>
            <a:pPr marL="0" indent="0">
              <a:buNone/>
            </a:pPr>
            <a:r>
              <a:rPr lang="en-US" sz="2100" b="0" dirty="0" smtClean="0">
                <a:latin typeface="Times New Roman" pitchFamily="18" charset="0"/>
                <a:cs typeface="Times New Roman" pitchFamily="18" charset="0"/>
              </a:rPr>
              <a:t>   Communications  </a:t>
            </a:r>
            <a:r>
              <a:rPr lang="en-US" sz="2100" b="0" dirty="0">
                <a:latin typeface="Times New Roman" pitchFamily="18" charset="0"/>
                <a:cs typeface="Times New Roman" pitchFamily="18" charset="0"/>
              </a:rPr>
              <a:t>Research (</a:t>
            </a:r>
            <a:r>
              <a:rPr lang="en-US" sz="2100" b="0" dirty="0" err="1">
                <a:latin typeface="Times New Roman" pitchFamily="18" charset="0"/>
                <a:cs typeface="Times New Roman" pitchFamily="18" charset="0"/>
              </a:rPr>
              <a:t>Bellcore</a:t>
            </a:r>
            <a:r>
              <a:rPr lang="en-US" sz="2100" b="0" dirty="0">
                <a:latin typeface="Times New Roman" pitchFamily="18" charset="0"/>
                <a:cs typeface="Times New Roman" pitchFamily="18" charset="0"/>
              </a:rPr>
              <a:t>) environment? </a:t>
            </a:r>
          </a:p>
          <a:p>
            <a:pPr lvl="0"/>
            <a:r>
              <a:rPr lang="en-US" sz="2100" b="0" dirty="0">
                <a:latin typeface="Times New Roman" pitchFamily="18" charset="0"/>
                <a:cs typeface="Times New Roman" pitchFamily="18" charset="0"/>
              </a:rPr>
              <a:t>How to choose the “right” research topics when this initiative is started? </a:t>
            </a:r>
          </a:p>
          <a:p>
            <a:pPr lvl="0"/>
            <a:r>
              <a:rPr lang="en-US" sz="2100" b="0" dirty="0">
                <a:latin typeface="Times New Roman" pitchFamily="18" charset="0"/>
                <a:cs typeface="Times New Roman" pitchFamily="18" charset="0"/>
              </a:rPr>
              <a:t>How to choose academic and industrial research partners?</a:t>
            </a:r>
          </a:p>
          <a:p>
            <a:pPr lvl="0"/>
            <a:r>
              <a:rPr lang="en-US" sz="2100" b="0" dirty="0">
                <a:latin typeface="Times New Roman" pitchFamily="18" charset="0"/>
                <a:cs typeface="Times New Roman" pitchFamily="18" charset="0"/>
              </a:rPr>
              <a:t>How to work with the Standard Committee?</a:t>
            </a:r>
          </a:p>
          <a:p>
            <a:pPr lvl="0"/>
            <a:r>
              <a:rPr lang="en-US" sz="2100" b="0" dirty="0">
                <a:latin typeface="Times New Roman" pitchFamily="18" charset="0"/>
                <a:cs typeface="Times New Roman" pitchFamily="18" charset="0"/>
              </a:rPr>
              <a:t>How to work with worldwide service providers and operators to push this technology?</a:t>
            </a:r>
          </a:p>
          <a:p>
            <a:pPr lvl="0"/>
            <a:r>
              <a:rPr lang="en-US" sz="2100" b="0" dirty="0">
                <a:latin typeface="Times New Roman" pitchFamily="18" charset="0"/>
                <a:cs typeface="Times New Roman" pitchFamily="18" charset="0"/>
              </a:rPr>
              <a:t>How to commercialize the ADSL laboratory prototype to the real products</a:t>
            </a:r>
          </a:p>
          <a:p>
            <a:pPr lvl="0"/>
            <a:r>
              <a:rPr lang="en-US" sz="2100" b="0" dirty="0">
                <a:latin typeface="Times New Roman" pitchFamily="18" charset="0"/>
                <a:cs typeface="Times New Roman" pitchFamily="18" charset="0"/>
              </a:rPr>
              <a:t>What the lessons I have learned during the entire process since </a:t>
            </a:r>
            <a:r>
              <a:rPr lang="en-US" sz="2100" b="0" dirty="0" smtClean="0">
                <a:latin typeface="Times New Roman" pitchFamily="18" charset="0"/>
                <a:cs typeface="Times New Roman" pitchFamily="18" charset="0"/>
              </a:rPr>
              <a:t>1987</a:t>
            </a:r>
          </a:p>
          <a:p>
            <a:pPr lvl="0"/>
            <a:endParaRPr lang="en-US" sz="2100" b="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Question for myself: Did I feel regret??</a:t>
            </a:r>
            <a:endParaRPr lang="en-US" b="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altLang="zh-TW" dirty="0" smtClean="0"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ppttemplate_letter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33CC"/>
      </a:accent1>
      <a:accent2>
        <a:srgbClr val="AF4187"/>
      </a:accent2>
      <a:accent3>
        <a:srgbClr val="FFFFFF"/>
      </a:accent3>
      <a:accent4>
        <a:srgbClr val="000000"/>
      </a:accent4>
      <a:accent5>
        <a:srgbClr val="AAADE2"/>
      </a:accent5>
      <a:accent6>
        <a:srgbClr val="9E3A7A"/>
      </a:accent6>
      <a:hlink>
        <a:srgbClr val="008282"/>
      </a:hlink>
      <a:folHlink>
        <a:srgbClr val="E6A046"/>
      </a:folHlink>
    </a:clrScheme>
    <a:fontScheme name="2_ppttemplate_let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ppttemplate_letter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pttemplate_letter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pttemplate_letter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pttemplate_letter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pttemplate_letter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pttemplate_letter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pttemplate_letter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18898</TotalTime>
  <Words>127</Words>
  <Application>Microsoft Office PowerPoint</Application>
  <PresentationFormat>On-screen Show (4:3)</PresentationFormat>
  <Paragraphs>17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2_ppttemplate_letter</vt:lpstr>
      <vt:lpstr>Technology Entrepreneurship: Curiosity, Opportunity, Risk, and Money  L1.a- ADSL Story: Lessons learned </vt:lpstr>
      <vt:lpstr>How Did I Create the ADSL Research Program at Bellcore in 1987? and the Lessons I have learned !  </vt:lpstr>
    </vt:vector>
  </TitlesOfParts>
  <Company>Telcordia Technologies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 Book</dc:title>
  <dc:creator>Peggy Simpson</dc:creator>
  <cp:lastModifiedBy>thsing</cp:lastModifiedBy>
  <cp:revision>1095</cp:revision>
  <cp:lastPrinted>1999-07-30T17:17:22Z</cp:lastPrinted>
  <dcterms:created xsi:type="dcterms:W3CDTF">2002-12-12T17:06:05Z</dcterms:created>
  <dcterms:modified xsi:type="dcterms:W3CDTF">2013-07-16T13:48:20Z</dcterms:modified>
</cp:coreProperties>
</file>