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1101" r:id="rId2"/>
    <p:sldId id="971" r:id="rId3"/>
  </p:sldIdLst>
  <p:sldSz cx="9144000" cy="6858000" type="screen4x3"/>
  <p:notesSz cx="6935788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E0A500"/>
    <a:srgbClr val="E6AD3C"/>
    <a:srgbClr val="B2B2B2"/>
    <a:srgbClr val="B4B4B4"/>
    <a:srgbClr val="BEBEBE"/>
    <a:srgbClr val="A42700"/>
    <a:srgbClr val="CB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4707" autoAdjust="0"/>
  </p:normalViewPr>
  <p:slideViewPr>
    <p:cSldViewPr>
      <p:cViewPr>
        <p:scale>
          <a:sx n="75" d="100"/>
          <a:sy n="75" d="100"/>
        </p:scale>
        <p:origin x="-756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56" y="726"/>
      </p:cViewPr>
      <p:guideLst>
        <p:guide orient="horz" pos="2904"/>
        <p:guide pos="218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5E39639-50F2-4D32-B8B8-AADC86BA551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83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3638" y="690563"/>
            <a:ext cx="4611687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66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665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54EE7F6-0F7A-425A-A10C-F9664653F45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76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A0BBB-5531-4E3D-B28A-4CB14C4CF57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90140-6A34-4E6F-8CBA-D8C8B55C74A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685800" cy="52562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chemeClr val="bg1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 flipH="1">
            <a:off x="1346200" y="1508125"/>
            <a:ext cx="7245350" cy="4572000"/>
          </a:xfrm>
          <a:custGeom>
            <a:avLst/>
            <a:gdLst/>
            <a:ahLst/>
            <a:cxnLst>
              <a:cxn ang="0">
                <a:pos x="4898" y="0"/>
              </a:cxn>
              <a:cxn ang="0">
                <a:pos x="0" y="0"/>
              </a:cxn>
              <a:cxn ang="0">
                <a:pos x="0" y="624"/>
              </a:cxn>
            </a:cxnLst>
            <a:rect l="0" t="0" r="r" b="b"/>
            <a:pathLst>
              <a:path w="4898" h="624">
                <a:moveTo>
                  <a:pt x="4898" y="0"/>
                </a:moveTo>
                <a:lnTo>
                  <a:pt x="0" y="0"/>
                </a:lnTo>
                <a:lnTo>
                  <a:pt x="0" y="624"/>
                </a:lnTo>
              </a:path>
            </a:pathLst>
          </a:custGeom>
          <a:noFill/>
          <a:ln w="12700" cmpd="sng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63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98613" y="2185988"/>
            <a:ext cx="69627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19050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5626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113" y="971550"/>
            <a:ext cx="3630612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125" y="971550"/>
            <a:ext cx="3630613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4113" y="971550"/>
            <a:ext cx="74136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2211" name="Rectangle 3"/>
          <p:cNvSpPr>
            <a:spLocks noChangeArrowheads="1"/>
          </p:cNvSpPr>
          <p:nvPr/>
        </p:nvSpPr>
        <p:spPr bwMode="auto">
          <a:xfrm>
            <a:off x="0" y="0"/>
            <a:ext cx="685800" cy="52562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chemeClr val="bg1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622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620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62216" name="Line 8"/>
          <p:cNvSpPr>
            <a:spLocks noChangeShapeType="1"/>
          </p:cNvSpPr>
          <p:nvPr userDrawn="1"/>
        </p:nvSpPr>
        <p:spPr bwMode="auto">
          <a:xfrm>
            <a:off x="1066800" y="609600"/>
            <a:ext cx="769620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62217" name="Line 9"/>
          <p:cNvSpPr>
            <a:spLocks noChangeShapeType="1"/>
          </p:cNvSpPr>
          <p:nvPr userDrawn="1"/>
        </p:nvSpPr>
        <p:spPr bwMode="auto">
          <a:xfrm>
            <a:off x="8763000" y="609600"/>
            <a:ext cx="0" cy="55626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6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210" grpId="0" autoUpdateAnimBg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22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622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2212" grpId="0" autoUpdateAnimBg="0"/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476250" indent="-17938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kumimoji="1">
          <a:solidFill>
            <a:schemeClr val="tx1"/>
          </a:solidFill>
          <a:latin typeface="+mn-lt"/>
        </a:defRPr>
      </a:lvl2pPr>
      <a:lvl3pPr marL="750888" indent="-1603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3pPr>
      <a:lvl4pPr marL="1035050" indent="-1698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kumimoji="1" sz="1600">
          <a:solidFill>
            <a:schemeClr val="tx1"/>
          </a:solidFill>
          <a:latin typeface="+mn-lt"/>
        </a:defRPr>
      </a:lvl4pPr>
      <a:lvl5pPr marL="13192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5pPr>
      <a:lvl6pPr marL="17764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6pPr>
      <a:lvl7pPr marL="22336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7pPr>
      <a:lvl8pPr marL="26908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8pPr>
      <a:lvl9pPr marL="31480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sing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92213" y="1700213"/>
            <a:ext cx="7373937" cy="1997075"/>
          </a:xfrm>
        </p:spPr>
        <p:txBody>
          <a:bodyPr/>
          <a:lstStyle/>
          <a:p>
            <a:pPr algn="ctr">
              <a:spcAft>
                <a:spcPct val="50000"/>
              </a:spcAft>
            </a:pPr>
            <a:r>
              <a:rPr lang="en-US" b="0" dirty="0" smtClean="0">
                <a:solidFill>
                  <a:schemeClr val="bg2"/>
                </a:solidFill>
              </a:rPr>
              <a:t>Technology Entrepreneurship:</a:t>
            </a:r>
            <a:br>
              <a:rPr lang="en-US" b="0" dirty="0" smtClean="0">
                <a:solidFill>
                  <a:schemeClr val="bg2"/>
                </a:solidFill>
              </a:rPr>
            </a:br>
            <a:r>
              <a:rPr lang="en-US" b="0" dirty="0" smtClean="0">
                <a:solidFill>
                  <a:schemeClr val="bg2"/>
                </a:solidFill>
              </a:rPr>
              <a:t>Curiosity, Opportunity, Risk, and Money</a:t>
            </a:r>
            <a:r>
              <a:rPr lang="en-US" b="0" dirty="0">
                <a:solidFill>
                  <a:schemeClr val="bg2"/>
                </a:solidFill>
              </a:rPr>
              <a:t/>
            </a:r>
            <a:br>
              <a:rPr lang="en-US" b="0" dirty="0">
                <a:solidFill>
                  <a:schemeClr val="bg2"/>
                </a:solidFill>
              </a:rPr>
            </a:br>
            <a:r>
              <a:rPr lang="en-US" b="0" dirty="0">
                <a:solidFill>
                  <a:schemeClr val="bg2"/>
                </a:solidFill>
              </a:rPr>
              <a:t/>
            </a:r>
            <a:br>
              <a:rPr lang="en-US" b="0" dirty="0">
                <a:solidFill>
                  <a:schemeClr val="bg2"/>
                </a:solidFill>
              </a:rPr>
            </a:br>
            <a:r>
              <a:rPr lang="en-US" sz="2400" b="0" dirty="0" smtClean="0">
                <a:solidFill>
                  <a:srgbClr val="FF0000"/>
                </a:solidFill>
              </a:rPr>
              <a:t>L1.a- </a:t>
            </a:r>
            <a:r>
              <a:rPr lang="en-US" sz="2400" b="0" dirty="0" smtClean="0">
                <a:solidFill>
                  <a:srgbClr val="FF0000"/>
                </a:solidFill>
              </a:rPr>
              <a:t>ADSL Story: Lessons learned 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384300" y="4312314"/>
            <a:ext cx="702786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0" dirty="0" smtClean="0"/>
              <a:t>August &amp; September, 2013</a:t>
            </a:r>
            <a:r>
              <a:rPr lang="en-US" sz="2400" b="0" dirty="0"/>
              <a:t/>
            </a:r>
            <a:br>
              <a:rPr lang="en-US" sz="2400" b="0" dirty="0"/>
            </a:br>
            <a:r>
              <a:rPr lang="en-US" sz="2400" b="0" dirty="0">
                <a:solidFill>
                  <a:schemeClr val="tx1"/>
                </a:solidFill>
              </a:rPr>
              <a:t/>
            </a:r>
            <a:br>
              <a:rPr lang="en-US" sz="2400" b="0" dirty="0">
                <a:solidFill>
                  <a:schemeClr val="tx1"/>
                </a:solidFill>
              </a:rPr>
            </a:br>
            <a:r>
              <a:rPr lang="en-US" sz="2400" b="0" dirty="0">
                <a:solidFill>
                  <a:schemeClr val="tx1"/>
                </a:solidFill>
              </a:rPr>
              <a:t>T. Russell </a:t>
            </a:r>
            <a:r>
              <a:rPr lang="en-US" sz="2400" b="0" dirty="0" smtClean="0">
                <a:solidFill>
                  <a:schemeClr val="tx1"/>
                </a:solidFill>
              </a:rPr>
              <a:t>Hsing</a:t>
            </a:r>
          </a:p>
          <a:p>
            <a:pPr algn="ctr" eaLnBrk="0" hangingPunct="0"/>
            <a:r>
              <a:rPr lang="en-US" sz="2400" b="0" dirty="0" smtClean="0">
                <a:solidFill>
                  <a:schemeClr val="tx1"/>
                </a:solidFill>
              </a:rPr>
              <a:t>National </a:t>
            </a:r>
            <a:r>
              <a:rPr lang="en-US" sz="2400" b="0" dirty="0" err="1" smtClean="0">
                <a:solidFill>
                  <a:schemeClr val="tx1"/>
                </a:solidFill>
              </a:rPr>
              <a:t>Chiao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</a:rPr>
              <a:t>Tung University, Taiwan</a:t>
            </a:r>
            <a:r>
              <a:rPr lang="en-US" sz="2400" b="0" dirty="0">
                <a:solidFill>
                  <a:schemeClr val="tx1"/>
                </a:solidFill>
              </a:rPr>
              <a:t/>
            </a:r>
            <a:br>
              <a:rPr lang="en-US" sz="2400" b="0" dirty="0">
                <a:solidFill>
                  <a:schemeClr val="tx1"/>
                </a:solidFill>
              </a:rPr>
            </a:br>
            <a:r>
              <a:rPr lang="en-US" sz="2400" b="0" dirty="0">
                <a:solidFill>
                  <a:schemeClr val="tx1"/>
                </a:solidFill>
              </a:rPr>
              <a:t>Email: </a:t>
            </a:r>
            <a:r>
              <a:rPr lang="en-US" sz="2400" b="0" dirty="0">
                <a:hlinkClick r:id="rId3"/>
              </a:rPr>
              <a:t>thsing@ieee.org</a:t>
            </a:r>
            <a:r>
              <a:rPr lang="en-US" sz="1800" b="0" dirty="0">
                <a:solidFill>
                  <a:schemeClr val="tx1"/>
                </a:solidFill>
              </a:rPr>
              <a:t/>
            </a:r>
            <a:br>
              <a:rPr lang="en-US" sz="1800" b="0" dirty="0">
                <a:solidFill>
                  <a:schemeClr val="tx1"/>
                </a:solidFill>
              </a:rPr>
            </a:br>
            <a:endParaRPr lang="en-US" sz="1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46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7765"/>
            <a:ext cx="7620000" cy="896485"/>
          </a:xfrm>
        </p:spPr>
        <p:txBody>
          <a:bodyPr/>
          <a:lstStyle/>
          <a:p>
            <a:r>
              <a:rPr lang="en-US" sz="2000" b="0" dirty="0"/>
              <a:t>How Did I Create the ADSL Research Program at </a:t>
            </a:r>
            <a:r>
              <a:rPr lang="en-US" sz="2000" b="0" dirty="0" err="1"/>
              <a:t>Bellcore</a:t>
            </a:r>
            <a:r>
              <a:rPr lang="en-US" sz="2000" b="0" dirty="0"/>
              <a:t> in 1987? </a:t>
            </a:r>
            <a:r>
              <a:rPr lang="en-US" sz="2000" b="0" dirty="0" smtClean="0"/>
              <a:t>and the </a:t>
            </a:r>
            <a:r>
              <a:rPr lang="en-US" sz="2000" b="0" dirty="0">
                <a:latin typeface="Arial" pitchFamily="34" charset="0"/>
                <a:cs typeface="Arial" pitchFamily="34" charset="0"/>
              </a:rPr>
              <a:t>Lessons</a:t>
            </a:r>
            <a:r>
              <a:rPr lang="en-US" sz="2000" b="0" dirty="0"/>
              <a:t> I have </a:t>
            </a:r>
            <a:r>
              <a:rPr lang="en-US" sz="2000" b="0" dirty="0" smtClean="0"/>
              <a:t>learned !</a:t>
            </a: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altLang="zh-TW" sz="2000" b="0" dirty="0" smtClean="0"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113" y="702245"/>
            <a:ext cx="7413625" cy="5374705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>
              <a:ea typeface="新細明體" pitchFamily="18" charset="-120"/>
            </a:endParaRPr>
          </a:p>
          <a:p>
            <a:pPr lvl="0"/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How the ADSL project was initialized and created in the Bell</a:t>
            </a:r>
          </a:p>
          <a:p>
            <a:pPr marL="0" indent="0">
              <a:buNone/>
            </a:pPr>
            <a:r>
              <a:rPr lang="en-US" sz="2100" b="0" dirty="0" smtClean="0">
                <a:latin typeface="Times New Roman" pitchFamily="18" charset="0"/>
                <a:cs typeface="Times New Roman" pitchFamily="18" charset="0"/>
              </a:rPr>
              <a:t>   Communications  </a:t>
            </a:r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Research (</a:t>
            </a:r>
            <a:r>
              <a:rPr lang="en-US" sz="2100" b="0" dirty="0" err="1">
                <a:latin typeface="Times New Roman" pitchFamily="18" charset="0"/>
                <a:cs typeface="Times New Roman" pitchFamily="18" charset="0"/>
              </a:rPr>
              <a:t>Bellcore</a:t>
            </a:r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) environment? </a:t>
            </a:r>
          </a:p>
          <a:p>
            <a:pPr lvl="0"/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How to choose the “right” research topics when this initiative is started? </a:t>
            </a:r>
          </a:p>
          <a:p>
            <a:pPr lvl="0"/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How to choose academic and industrial research partners?</a:t>
            </a:r>
          </a:p>
          <a:p>
            <a:pPr lvl="0"/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How to work with the Standard Committee?</a:t>
            </a:r>
          </a:p>
          <a:p>
            <a:pPr lvl="0"/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How to work with worldwide service providers and operators to push this technology?</a:t>
            </a:r>
          </a:p>
          <a:p>
            <a:pPr lvl="0"/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How to commercialize the ADSL laboratory prototype to the real products</a:t>
            </a:r>
          </a:p>
          <a:p>
            <a:pPr lvl="0"/>
            <a:r>
              <a:rPr lang="en-US" sz="2100" b="0" dirty="0">
                <a:latin typeface="Times New Roman" pitchFamily="18" charset="0"/>
                <a:cs typeface="Times New Roman" pitchFamily="18" charset="0"/>
              </a:rPr>
              <a:t>What the lessons I have learned during the entire process since </a:t>
            </a:r>
            <a:r>
              <a:rPr lang="en-US" sz="2100" b="0" dirty="0" smtClean="0">
                <a:latin typeface="Times New Roman" pitchFamily="18" charset="0"/>
                <a:cs typeface="Times New Roman" pitchFamily="18" charset="0"/>
              </a:rPr>
              <a:t>1987</a:t>
            </a:r>
          </a:p>
          <a:p>
            <a:pPr lvl="0"/>
            <a:endParaRPr lang="en-US" sz="2100" b="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 for myself: Did I feel regret??</a:t>
            </a:r>
            <a:endParaRPr lang="en-US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pttemplate_let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3CC"/>
      </a:accent1>
      <a:accent2>
        <a:srgbClr val="AF4187"/>
      </a:accent2>
      <a:accent3>
        <a:srgbClr val="FFFFFF"/>
      </a:accent3>
      <a:accent4>
        <a:srgbClr val="000000"/>
      </a:accent4>
      <a:accent5>
        <a:srgbClr val="AAADE2"/>
      </a:accent5>
      <a:accent6>
        <a:srgbClr val="9E3A7A"/>
      </a:accent6>
      <a:hlink>
        <a:srgbClr val="008282"/>
      </a:hlink>
      <a:folHlink>
        <a:srgbClr val="E6A046"/>
      </a:folHlink>
    </a:clrScheme>
    <a:fontScheme name="2_ppttemplate_let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pttemplate_letter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template_letter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template_letter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18898</TotalTime>
  <Words>127</Words>
  <Application>Microsoft Office PowerPoint</Application>
  <PresentationFormat>On-screen Show (4:3)</PresentationFormat>
  <Paragraphs>17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2_ppttemplate_letter</vt:lpstr>
      <vt:lpstr>Technology Entrepreneurship: Curiosity, Opportunity, Risk, and Money  L1.a- ADSL Story: Lessons learned </vt:lpstr>
      <vt:lpstr>How Did I Create the ADSL Research Program at Bellcore in 1987? and the Lessons I have learned !  </vt:lpstr>
    </vt:vector>
  </TitlesOfParts>
  <Company>Telcordia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 Book</dc:title>
  <dc:creator>Peggy Simpson</dc:creator>
  <cp:lastModifiedBy>thsing</cp:lastModifiedBy>
  <cp:revision>1095</cp:revision>
  <cp:lastPrinted>1999-07-30T17:17:22Z</cp:lastPrinted>
  <dcterms:created xsi:type="dcterms:W3CDTF">2002-12-12T17:06:05Z</dcterms:created>
  <dcterms:modified xsi:type="dcterms:W3CDTF">2013-07-16T13:48:20Z</dcterms:modified>
</cp:coreProperties>
</file>